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88a64b7be4bb4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8f8fb48a0b714fed"/>
    <p:sldId id="262" r:id="R55f59126ce3f4e1a"/>
    <p:sldId id="257" r:id="Rfa9480c864df4b54"/>
    <p:sldId id="258" r:id="Rdc13d963a2584e0f"/>
    <p:sldId id="259" r:id="Ra5a1f35670154805"/>
    <p:sldId id="260" r:id="R53ddc1d5f1824645"/>
    <p:sldId id="261" r:id="Re9d051513a12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8f8fb48a0b714fed" /><Relationship Type="http://schemas.openxmlformats.org/officeDocument/2006/relationships/slide" Target="/ppt/slides/slide2.xml" Id="Rfa9480c864df4b54" /><Relationship Type="http://schemas.openxmlformats.org/officeDocument/2006/relationships/slide" Target="/ppt/slides/slide3.xml" Id="Rdc13d963a2584e0f" /><Relationship Type="http://schemas.openxmlformats.org/officeDocument/2006/relationships/slide" Target="/ppt/slides/slide4.xml" Id="Ra5a1f35670154805" /><Relationship Type="http://schemas.openxmlformats.org/officeDocument/2006/relationships/slide" Target="/ppt/slides/slide5.xml" Id="R53ddc1d5f1824645" /><Relationship Type="http://schemas.openxmlformats.org/officeDocument/2006/relationships/slide" Target="/ppt/slides/slide6.xml" Id="Re9d051513a124ee4" /><Relationship Type="http://schemas.openxmlformats.org/officeDocument/2006/relationships/slide" Target="/ppt/slides/slide7.xml" Id="R55f59126ce3f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f5c18d5f94f34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b7458bca3412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339d073574b78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c652d13e64092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0bd0ac7eb463f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13a0e07592fe4166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02600965149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52ea24c4d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2920b796b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e8d6ba2eb46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ce7beeda448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50762d5dd4c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09309c1274865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5EB"/>
        </a:solidFill>
      </p:bgPr>
    </p:bg>
    <p:spTree>
      <p:nvGrpSpPr>
        <p:cNvPr id="1" name=""/>
        <p:cNvGrpSpPr/>
        <p:nvPr/>
      </p:nvGrpSpPr>
      <p:grpSpPr/>
      <p:sp>
        <p:nvSpPr>
          <p:cNvPr id="10000" name="!!bg-bar"/>
          <p:cNvSpPr/>
          <p:nvPr/>
        </p:nvSpPr>
        <p:spPr>
          <a:xfrm>
            <a:off x="0" y="0"/>
            <a:ext cx="12193200" cy="360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1" name="!!bottom-bar"/>
          <p:cNvSpPr/>
          <p:nvPr/>
        </p:nvSpPr>
        <p:spPr>
          <a:xfrm>
            <a:off x="0" y="6516000"/>
            <a:ext cx="12193200" cy="324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2" name="!!title-accent"/>
          <p:cNvSpPr/>
          <p:nvPr/>
        </p:nvSpPr>
        <p:spPr>
          <a:xfrm>
            <a:off x="900000" y="1800000"/>
            <a:ext cx="180000" cy="1980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3" name="!!main-title"/>
          <p:cNvSpPr/>
          <p:nvPr/>
        </p:nvSpPr>
        <p:spPr>
          <a:xfrm>
            <a:off x="1260000" y="1728000"/>
            <a:ext cx="9720000" cy="216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4400" b="1">
                <a:solidFill>
                  <a:srgbClr val="2D2D2D"/>
                </a:solidFill>
                <a:latin typeface="Calibri"/>
                <a:ea typeface="Calibri"/>
              </a:rPr>
              <a:t>Product Roadmap</a:t>
            </a:r>
          </a:p>
          <a:p>
            <a:pPr algn="l"/>
            <a:r>
              <a:rPr lang="en-US" sz="4400" b="1">
                <a:solidFill>
                  <a:srgbClr val="2D2D2D"/>
                </a:solidFill>
                <a:latin typeface="Calibri"/>
                <a:ea typeface="Calibri"/>
              </a:rPr>
              <a:t>— H1 2026</a:t>
            </a:r>
          </a:p>
        </p:txBody>
      </p:sp>
      <p:sp>
        <p:nvSpPr>
          <p:cNvPr id="10004" name="!!presenter-name"/>
          <p:cNvSpPr/>
          <p:nvPr/>
        </p:nvSpPr>
        <p:spPr>
          <a:xfrm>
            <a:off x="1260000" y="4140000"/>
            <a:ext cx="7200000" cy="54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2000" b="0">
                <a:solidFill>
                  <a:srgbClr val="E8725A"/>
                </a:solidFill>
                <a:latin typeface="Calibri"/>
                <a:ea typeface="Calibri"/>
              </a:rPr>
              <a:t>Jordan Mills</a:t>
            </a:r>
          </a:p>
        </p:txBody>
      </p:sp>
      <p:sp>
        <p:nvSpPr>
          <p:cNvPr id="10005" name="!!date-label"/>
          <p:cNvSpPr/>
          <p:nvPr/>
        </p:nvSpPr>
        <p:spPr>
          <a:xfrm>
            <a:off x="1260000" y="4680000"/>
            <a:ext cx="7200000" cy="43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400" b="0">
                <a:solidFill>
                  <a:srgbClr val="2D2D2D"/>
                </a:solidFill>
                <a:latin typeface="Calibri"/>
                <a:ea typeface="Calibri"/>
              </a:rPr>
              <a:t>All-Hands  ·  April 11, 2026</a:t>
            </a:r>
          </a:p>
        </p:txBody>
      </p:sp>
    </p:spTree>
  </p:cSld>
  <p:transition>
    <p:fade/>
  </p:transition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5EB"/>
        </a:solidFill>
      </p:bgPr>
    </p:bg>
    <p:spTree>
      <p:nvGrpSpPr>
        <p:cNvPr id="1" name=""/>
        <p:cNvGrpSpPr/>
        <p:nvPr/>
      </p:nvGrpSpPr>
      <p:grpSpPr/>
      <p:sp>
        <p:nvSpPr>
          <p:cNvPr id="10006" name="!!top-bar"/>
          <p:cNvSpPr/>
          <p:nvPr/>
        </p:nvSpPr>
        <p:spPr>
          <a:xfrm>
            <a:off x="0" y="0"/>
            <a:ext cx="12193200" cy="25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7" name="!!slide-label"/>
          <p:cNvSpPr/>
          <p:nvPr/>
        </p:nvSpPr>
        <p:spPr>
          <a:xfrm>
            <a:off x="10440000" y="324000"/>
            <a:ext cx="1260000" cy="43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1800" b="1">
                <a:solidFill>
                  <a:srgbClr val="E8725A"/>
                </a:solidFill>
                <a:latin typeface="Calibri"/>
                <a:ea typeface="Calibri"/>
              </a:rPr>
              <a:t>01</a:t>
            </a:r>
          </a:p>
        </p:txBody>
      </p:sp>
      <p:sp>
        <p:nvSpPr>
          <p:cNvPr id="10008" name="!!headline"/>
          <p:cNvSpPr/>
          <p:nvPr/>
        </p:nvSpPr>
        <p:spPr>
          <a:xfrm>
            <a:off x="900000" y="540000"/>
            <a:ext cx="10080000" cy="79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3600" b="1">
                <a:solidFill>
                  <a:srgbClr val="2D2D2D"/>
                </a:solidFill>
                <a:latin typeface="Calibri"/>
                <a:ea typeface="Calibri"/>
              </a:rPr>
              <a:t>What We Shipped</a:t>
            </a:r>
          </a:p>
        </p:txBody>
      </p:sp>
      <p:sp>
        <p:nvSpPr>
          <p:cNvPr id="10009" name="!!divider"/>
          <p:cNvSpPr/>
          <p:nvPr/>
        </p:nvSpPr>
        <p:spPr>
          <a:xfrm>
            <a:off x="900000" y="1368000"/>
            <a:ext cx="1440000" cy="7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0" name="!!sub-label"/>
          <p:cNvSpPr/>
          <p:nvPr/>
        </p:nvSpPr>
        <p:spPr>
          <a:xfrm>
            <a:off x="900000" y="1476000"/>
            <a:ext cx="7200000" cy="39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400" b="0">
                <a:solidFill>
                  <a:srgbClr val="E8725A"/>
                </a:solidFill>
                <a:latin typeface="Calibri"/>
                <a:ea typeface="Calibri"/>
              </a:rPr>
              <a:t>Q1 2026 Highlights</a:t>
            </a:r>
          </a:p>
        </p:txBody>
      </p:sp>
      <p:sp>
        <p:nvSpPr>
          <p:cNvPr id="10011" name="!!bullets"/>
          <p:cNvSpPr/>
          <p:nvPr/>
        </p:nvSpPr>
        <p:spPr>
          <a:xfrm>
            <a:off x="900000" y="1944000"/>
            <a:ext cx="10080000" cy="360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Launched v2.0 of the core platform — 40% faster load times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Shipped self-serve onboarding flow (reduced CS tickets by 30%)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Rolled out real-time collaboration to all paid tiers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Delivered new analytics dashboard with export support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Completed full SOC 2 Type II audit</a:t>
            </a:r>
          </a:p>
        </p:txBody>
      </p:sp>
    </p:spTree>
  </p:cSld>
  <p:transition>
    <p:fade/>
  </p:transition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5EB"/>
        </a:solidFill>
      </p:bgPr>
    </p:bg>
    <p:spTree>
      <p:nvGrpSpPr>
        <p:cNvPr id="1" name=""/>
        <p:cNvGrpSpPr/>
        <p:nvPr/>
      </p:nvGrpSpPr>
      <p:grpSpPr/>
      <p:sp>
        <p:nvSpPr>
          <p:cNvPr id="10012" name="!!top-bar"/>
          <p:cNvSpPr/>
          <p:nvPr/>
        </p:nvSpPr>
        <p:spPr>
          <a:xfrm>
            <a:off x="0" y="0"/>
            <a:ext cx="12193200" cy="25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3" name="!!slide-label"/>
          <p:cNvSpPr/>
          <p:nvPr/>
        </p:nvSpPr>
        <p:spPr>
          <a:xfrm>
            <a:off x="10440000" y="324000"/>
            <a:ext cx="1260000" cy="43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1800" b="1">
                <a:solidFill>
                  <a:srgbClr val="E8725A"/>
                </a:solidFill>
                <a:latin typeface="Calibri"/>
                <a:ea typeface="Calibri"/>
              </a:rPr>
              <a:t>02</a:t>
            </a:r>
          </a:p>
        </p:txBody>
      </p:sp>
      <p:sp>
        <p:nvSpPr>
          <p:cNvPr id="10014" name="!!headline"/>
          <p:cNvSpPr/>
          <p:nvPr/>
        </p:nvSpPr>
        <p:spPr>
          <a:xfrm>
            <a:off x="900000" y="540000"/>
            <a:ext cx="10080000" cy="79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3600" b="1">
                <a:solidFill>
                  <a:srgbClr val="2D2D2D"/>
                </a:solidFill>
                <a:latin typeface="Calibri"/>
                <a:ea typeface="Calibri"/>
              </a:rPr>
              <a:t>In Progress Right Now</a:t>
            </a:r>
          </a:p>
        </p:txBody>
      </p:sp>
      <p:sp>
        <p:nvSpPr>
          <p:cNvPr id="10015" name="!!divider"/>
          <p:cNvSpPr/>
          <p:nvPr/>
        </p:nvSpPr>
        <p:spPr>
          <a:xfrm>
            <a:off x="900000" y="1368000"/>
            <a:ext cx="1440000" cy="7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6" name="!!sub-label"/>
          <p:cNvSpPr/>
          <p:nvPr/>
        </p:nvSpPr>
        <p:spPr>
          <a:xfrm>
            <a:off x="900000" y="1476000"/>
            <a:ext cx="9000000" cy="39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400" b="0">
                <a:solidFill>
                  <a:srgbClr val="E8725A"/>
                </a:solidFill>
                <a:latin typeface="Calibri"/>
                <a:ea typeface="Calibri"/>
              </a:rPr>
              <a:t>Active work — targeting Q2 delivery</a:t>
            </a:r>
          </a:p>
        </p:txBody>
      </p:sp>
      <p:sp>
        <p:nvSpPr>
          <p:cNvPr id="10017" name="!!bullets"/>
          <p:cNvSpPr/>
          <p:nvPr/>
        </p:nvSpPr>
        <p:spPr>
          <a:xfrm>
            <a:off x="900000" y="1944000"/>
            <a:ext cx="10080000" cy="360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Mobile app redesign — Beta in testing with 200 users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AI-assisted search powered by LLM embeddings (60% complete)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Enterprise SSO / SAML support — engineering underway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Refactored permissions model for org-level access control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Notification center overhaul — design finalized, dev in sprint</a:t>
            </a:r>
          </a:p>
        </p:txBody>
      </p:sp>
    </p:spTree>
  </p:cSld>
  <p:transition>
    <p:fade/>
  </p:transition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5EB"/>
        </a:solidFill>
      </p:bgPr>
    </p:bg>
    <p:spTree>
      <p:nvGrpSpPr>
        <p:cNvPr id="1" name=""/>
        <p:cNvGrpSpPr/>
        <p:nvPr/>
      </p:nvGrpSpPr>
      <p:grpSpPr/>
      <p:sp>
        <p:nvSpPr>
          <p:cNvPr id="10018" name="!!top-bar"/>
          <p:cNvSpPr/>
          <p:nvPr/>
        </p:nvSpPr>
        <p:spPr>
          <a:xfrm>
            <a:off x="0" y="0"/>
            <a:ext cx="12193200" cy="25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9" name="!!slide-label"/>
          <p:cNvSpPr/>
          <p:nvPr/>
        </p:nvSpPr>
        <p:spPr>
          <a:xfrm>
            <a:off x="10440000" y="324000"/>
            <a:ext cx="1260000" cy="43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1800" b="1">
                <a:solidFill>
                  <a:srgbClr val="E8725A"/>
                </a:solidFill>
                <a:latin typeface="Calibri"/>
                <a:ea typeface="Calibri"/>
              </a:rPr>
              <a:t>03</a:t>
            </a:r>
          </a:p>
        </p:txBody>
      </p:sp>
      <p:sp>
        <p:nvSpPr>
          <p:cNvPr id="10020" name="!!headline"/>
          <p:cNvSpPr/>
          <p:nvPr/>
        </p:nvSpPr>
        <p:spPr>
          <a:xfrm>
            <a:off x="900000" y="540000"/>
            <a:ext cx="10080000" cy="79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3600" b="1">
                <a:solidFill>
                  <a:srgbClr val="2D2D2D"/>
                </a:solidFill>
                <a:latin typeface="Calibri"/>
                <a:ea typeface="Calibri"/>
              </a:rPr>
              <a:t>Q2 Priorities</a:t>
            </a:r>
          </a:p>
        </p:txBody>
      </p:sp>
      <p:sp>
        <p:nvSpPr>
          <p:cNvPr id="10021" name="!!divider"/>
          <p:cNvSpPr/>
          <p:nvPr/>
        </p:nvSpPr>
        <p:spPr>
          <a:xfrm>
            <a:off x="900000" y="1368000"/>
            <a:ext cx="1440000" cy="7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22" name="!!sub-label"/>
          <p:cNvSpPr/>
          <p:nvPr/>
        </p:nvSpPr>
        <p:spPr>
          <a:xfrm>
            <a:off x="900000" y="1476000"/>
            <a:ext cx="7200000" cy="39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400" b="0">
                <a:solidFill>
                  <a:srgbClr val="E8725A"/>
                </a:solidFill>
                <a:latin typeface="Calibri"/>
                <a:ea typeface="Calibri"/>
              </a:rPr>
              <a:t>April – June 2026</a:t>
            </a:r>
          </a:p>
        </p:txBody>
      </p:sp>
      <p:sp>
        <p:nvSpPr>
          <p:cNvPr id="10023" name="!!bullets"/>
          <p:cNvSpPr/>
          <p:nvPr/>
        </p:nvSpPr>
        <p:spPr>
          <a:xfrm>
            <a:off x="900000" y="1944000"/>
            <a:ext cx="10080000" cy="360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GA launch of mobile app redesign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Ship AI-assisted search to all users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Enterprise tier GA — SSO, SAML, advanced audit logs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Integrations marketplace: Slack, Jira, Salesforce connectors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In-app usage analytics for customer admins</a:t>
            </a:r>
          </a:p>
        </p:txBody>
      </p:sp>
    </p:spTree>
  </p:cSld>
  <p:transition>
    <p:fade/>
  </p:transition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5EB"/>
        </a:solidFill>
      </p:bgPr>
    </p:bg>
    <p:spTree>
      <p:nvGrpSpPr>
        <p:cNvPr id="1" name=""/>
        <p:cNvGrpSpPr/>
        <p:nvPr/>
      </p:nvGrpSpPr>
      <p:grpSpPr/>
      <p:sp>
        <p:nvSpPr>
          <p:cNvPr id="10024" name="!!top-bar"/>
          <p:cNvSpPr/>
          <p:nvPr/>
        </p:nvSpPr>
        <p:spPr>
          <a:xfrm>
            <a:off x="0" y="0"/>
            <a:ext cx="12193200" cy="25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25" name="!!slide-label"/>
          <p:cNvSpPr/>
          <p:nvPr/>
        </p:nvSpPr>
        <p:spPr>
          <a:xfrm>
            <a:off x="10440000" y="324000"/>
            <a:ext cx="1260000" cy="43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1800" b="1">
                <a:solidFill>
                  <a:srgbClr val="E8725A"/>
                </a:solidFill>
                <a:latin typeface="Calibri"/>
                <a:ea typeface="Calibri"/>
              </a:rPr>
              <a:t>04</a:t>
            </a:r>
          </a:p>
        </p:txBody>
      </p:sp>
      <p:sp>
        <p:nvSpPr>
          <p:cNvPr id="10026" name="!!headline"/>
          <p:cNvSpPr/>
          <p:nvPr/>
        </p:nvSpPr>
        <p:spPr>
          <a:xfrm>
            <a:off x="900000" y="540000"/>
            <a:ext cx="10080000" cy="79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3600" b="1">
                <a:solidFill>
                  <a:srgbClr val="2D2D2D"/>
                </a:solidFill>
                <a:latin typeface="Calibri"/>
                <a:ea typeface="Calibri"/>
              </a:rPr>
              <a:t>Q3 Priorities</a:t>
            </a:r>
          </a:p>
        </p:txBody>
      </p:sp>
      <p:sp>
        <p:nvSpPr>
          <p:cNvPr id="10027" name="!!divider"/>
          <p:cNvSpPr/>
          <p:nvPr/>
        </p:nvSpPr>
        <p:spPr>
          <a:xfrm>
            <a:off x="900000" y="1368000"/>
            <a:ext cx="1440000" cy="7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28" name="!!sub-label"/>
          <p:cNvSpPr/>
          <p:nvPr/>
        </p:nvSpPr>
        <p:spPr>
          <a:xfrm>
            <a:off x="900000" y="1476000"/>
            <a:ext cx="7200000" cy="39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400" b="0">
                <a:solidFill>
                  <a:srgbClr val="E8725A"/>
                </a:solidFill>
                <a:latin typeface="Calibri"/>
                <a:ea typeface="Calibri"/>
              </a:rPr>
              <a:t>July – September 2026</a:t>
            </a:r>
          </a:p>
        </p:txBody>
      </p:sp>
      <p:sp>
        <p:nvSpPr>
          <p:cNvPr id="10029" name="!!bullets"/>
          <p:cNvSpPr/>
          <p:nvPr/>
        </p:nvSpPr>
        <p:spPr>
          <a:xfrm>
            <a:off x="900000" y="1944000"/>
            <a:ext cx="10080000" cy="360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Advanced reporting suite — custom dashboards and scheduled exports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API v3 public release with improved rate limits and webhooks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Automation builder — no-code workflow triggers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Expanded data residency options (EU, APAC)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Customer portal for self-serve billing, plans, and seat management</a:t>
            </a:r>
          </a:p>
        </p:txBody>
      </p:sp>
    </p:spTree>
  </p:cSld>
  <p:transition>
    <p:fade/>
  </p:transition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5EB"/>
        </a:solidFill>
      </p:bgPr>
    </p:bg>
    <p:spTree>
      <p:nvGrpSpPr>
        <p:cNvPr id="1" name=""/>
        <p:cNvGrpSpPr/>
        <p:nvPr/>
      </p:nvGrpSpPr>
      <p:grpSpPr/>
      <p:sp>
        <p:nvSpPr>
          <p:cNvPr id="10030" name="!!top-bar-left"/>
          <p:cNvSpPr/>
          <p:nvPr/>
        </p:nvSpPr>
        <p:spPr>
          <a:xfrm>
            <a:off x="0" y="0"/>
            <a:ext cx="5940000" cy="25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1" name="!!top-bar-right"/>
          <p:cNvSpPr/>
          <p:nvPr/>
        </p:nvSpPr>
        <p:spPr>
          <a:xfrm>
            <a:off x="6073200" y="0"/>
            <a:ext cx="6120000" cy="252000"/>
          </a:xfrm>
          <a:prstGeom prst="rect">
            <a:avLst/>
          </a:prstGeom>
          <a:solidFill>
            <a:srgbClr val="2D2D2D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2" name="!!left-panel-bg"/>
          <p:cNvSpPr/>
          <p:nvPr/>
        </p:nvSpPr>
        <p:spPr>
          <a:xfrm>
            <a:off x="0" y="252000"/>
            <a:ext cx="5940000" cy="6588000"/>
          </a:xfrm>
          <a:prstGeom prst="rect">
            <a:avLst/>
          </a:prstGeom>
          <a:solidFill>
            <a:srgbClr val="FDEEE4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3" name="!!left-headline"/>
          <p:cNvSpPr/>
          <p:nvPr/>
        </p:nvSpPr>
        <p:spPr>
          <a:xfrm>
            <a:off x="432000" y="540000"/>
            <a:ext cx="5040000" cy="72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2600" b="1">
                <a:solidFill>
                  <a:srgbClr val="2D2D2D"/>
                </a:solidFill>
                <a:latin typeface="Calibri"/>
                <a:ea typeface="Calibri"/>
              </a:rPr>
              <a:t>Risks &amp; Watch Items</a:t>
            </a:r>
          </a:p>
        </p:txBody>
      </p:sp>
      <p:sp>
        <p:nvSpPr>
          <p:cNvPr id="10034" name="!!left-divider"/>
          <p:cNvSpPr/>
          <p:nvPr/>
        </p:nvSpPr>
        <p:spPr>
          <a:xfrm>
            <a:off x="432000" y="1296000"/>
            <a:ext cx="1080000" cy="7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5" name="!!left-bullets"/>
          <p:cNvSpPr/>
          <p:nvPr/>
        </p:nvSpPr>
        <p:spPr>
          <a:xfrm>
            <a:off x="432000" y="1476000"/>
            <a:ext cx="5220000" cy="432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Mobile launch timeline tight — dependency on iOS review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AI search infra costs may exceed Q2 budget estimate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Enterprise deals blocked pending SOC 2 certificate delivery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Key backend engineer on leave in May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Competitor launching similar automation features in Q2</a:t>
            </a:r>
          </a:p>
        </p:txBody>
      </p:sp>
      <p:sp>
        <p:nvSpPr>
          <p:cNvPr id="10036" name="!!right-headline"/>
          <p:cNvSpPr/>
          <p:nvPr/>
        </p:nvSpPr>
        <p:spPr>
          <a:xfrm>
            <a:off x="6480000" y="540000"/>
            <a:ext cx="5040000" cy="72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2600" b="1">
                <a:solidFill>
                  <a:srgbClr val="2D2D2D"/>
                </a:solidFill>
                <a:latin typeface="Calibri"/>
                <a:ea typeface="Calibri"/>
              </a:rPr>
              <a:t>What We Need From You</a:t>
            </a:r>
          </a:p>
        </p:txBody>
      </p:sp>
      <p:sp>
        <p:nvSpPr>
          <p:cNvPr id="10037" name="!!right-divider"/>
          <p:cNvSpPr/>
          <p:nvPr/>
        </p:nvSpPr>
        <p:spPr>
          <a:xfrm>
            <a:off x="6480000" y="1296000"/>
            <a:ext cx="1080000" cy="72000"/>
          </a:xfrm>
          <a:prstGeom prst="rect">
            <a:avLst/>
          </a:prstGeom>
          <a:solidFill>
            <a:srgbClr val="2D2D2D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8" name="!!right-bullets"/>
          <p:cNvSpPr/>
          <p:nvPr/>
        </p:nvSpPr>
        <p:spPr>
          <a:xfrm>
            <a:off x="6480000" y="1476000"/>
            <a:ext cx="5220000" cy="432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Approve headcount: 2 additional engineers for Q3 automation work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Align on Enterprise GA date — need exec sign-off by April 18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Champion AI search rollout internally before external announcement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Help unblock the SOC 2 certificate handoff with Legal</a:t>
            </a:r>
          </a:p>
          <a:p>
            <a:pPr algn="l">
              <a:spcBef>
                <a:spcPts val="500"/>
              </a:spcBef>
              <a:buChar char="•"/>
            </a:pPr>
            <a:r>
              <a:rPr lang="en-US" sz="1600" b="0">
                <a:solidFill>
                  <a:srgbClr val="2D2D2D"/>
                </a:solidFill>
                <a:latin typeface="Calibri"/>
                <a:ea typeface="Calibri"/>
              </a:rPr>
              <a:t>Share roadmap externally — we need your customer intros for beta</a:t>
            </a:r>
          </a:p>
        </p:txBody>
      </p:sp>
    </p:spTree>
  </p:cSld>
  <p:transition>
    <p:fade/>
  </p:transition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FFF8F0"/>
        </a:solidFill>
      </p:bgPr>
    </p:bg>
    <p:spTree>
      <p:nvGrpSpPr>
        <p:cNvPr id="1" name=""/>
        <p:cNvGrpSpPr/>
        <p:nvPr/>
      </p:nvGrpSpPr>
      <p:grpSpPr/>
      <p:sp>
        <p:nvSpPr>
          <p:cNvPr id="10039" name="!!top-bar"/>
          <p:cNvSpPr/>
          <p:nvPr/>
        </p:nvSpPr>
        <p:spPr>
          <a:xfrm>
            <a:off x="0" y="0"/>
            <a:ext cx="12193200" cy="25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40" name="!!slide-label"/>
          <p:cNvSpPr/>
          <p:nvPr/>
        </p:nvSpPr>
        <p:spPr>
          <a:xfrm>
            <a:off x="10440000" y="324000"/>
            <a:ext cx="1260000" cy="43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/>
            <a:r>
              <a:rPr lang="en-US" sz="1800" b="1">
                <a:solidFill>
                  <a:srgbClr val="E8725A"/>
                </a:solidFill>
                <a:latin typeface="Calibri"/>
                <a:ea typeface="Calibri"/>
              </a:rPr>
              <a:t>00</a:t>
            </a:r>
          </a:p>
        </p:txBody>
      </p:sp>
      <p:sp>
        <p:nvSpPr>
          <p:cNvPr id="10041" name="!!headline"/>
          <p:cNvSpPr/>
          <p:nvPr/>
        </p:nvSpPr>
        <p:spPr>
          <a:xfrm>
            <a:off x="900000" y="540000"/>
            <a:ext cx="10080000" cy="792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3600" b="1">
                <a:solidFill>
                  <a:srgbClr val="2D2D2D"/>
                </a:solidFill>
                <a:latin typeface="Calibri"/>
                <a:ea typeface="Calibri"/>
              </a:rPr>
              <a:t>How We Prioritize</a:t>
            </a:r>
          </a:p>
        </p:txBody>
      </p:sp>
      <p:sp>
        <p:nvSpPr>
          <p:cNvPr id="10042" name="!!divider"/>
          <p:cNvSpPr/>
          <p:nvPr/>
        </p:nvSpPr>
        <p:spPr>
          <a:xfrm>
            <a:off x="900000" y="1368000"/>
            <a:ext cx="1440000" cy="72000"/>
          </a:xfrm>
          <a:prstGeom prst="rect">
            <a:avLst/>
          </a:prstGeom>
          <a:solidFill>
            <a:srgbClr val="E8725A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43" name="!!sub-label"/>
          <p:cNvSpPr/>
          <p:nvPr/>
        </p:nvSpPr>
        <p:spPr>
          <a:xfrm>
            <a:off x="900000" y="1476000"/>
            <a:ext cx="7200000" cy="39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1400" b="0">
                <a:solidFill>
                  <a:srgbClr val="E8725A"/>
                </a:solidFill>
                <a:latin typeface="Calibri"/>
                <a:ea typeface="Calibri"/>
              </a:rPr>
              <a:t>Our Prioritization Framework</a:t>
            </a:r>
          </a:p>
        </p:txBody>
      </p:sp>
      <p:sp>
        <p:nvSpPr>
          <p:cNvPr id="10044" name="!!bullets"/>
          <p:cNvSpPr/>
          <p:nvPr/>
        </p:nvSpPr>
        <p:spPr>
          <a:xfrm>
            <a:off x="900000" y="1944000"/>
            <a:ext cx="10080000" cy="36000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Customer impact first — we score every initiative by reach, urgency, and direct revenue or retention value before committing engineering time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Strategic alignment — work must map to at least one of our three pillars: growth, reliability, or ecosystem expansion</a:t>
            </a:r>
          </a:p>
          <a:p>
            <a:pPr algn="l">
              <a:spcBef>
                <a:spcPts val="600"/>
              </a:spcBef>
              <a:buChar char="•"/>
            </a:pPr>
            <a:r>
              <a:rPr lang="en-US" sz="1800" b="0">
                <a:solidFill>
                  <a:srgbClr val="2D2D2D"/>
                </a:solidFill>
                <a:latin typeface="Calibri"/>
                <a:ea typeface="Calibri"/>
              </a:rPr>
              <a:t>Capacity-weighted sequencing — we size work against realistic team bandwidth and sequence by dependency order to avoid blocking downstream efforts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